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0" d="100"/>
          <a:sy n="60" d="100"/>
        </p:scale>
        <p:origin x="1061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874985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8408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800" b="1" kern="0" spc="-134" dirty="0">
                <a:solidFill>
                  <a:srgbClr val="000000"/>
                </a:solidFill>
                <a:ea typeface="Inter Bold" pitchFamily="34" charset="-122"/>
                <a:cs typeface="Inter Bold" pitchFamily="34" charset="-120"/>
              </a:rPr>
              <a:t>What is a </a:t>
            </a:r>
          </a:p>
          <a:p>
            <a:pPr marL="0" indent="0">
              <a:lnSpc>
                <a:spcPts val="5550"/>
              </a:lnSpc>
              <a:buNone/>
            </a:pPr>
            <a:r>
              <a:rPr lang="en-US" sz="4800" b="1" kern="0" spc="-134" dirty="0">
                <a:solidFill>
                  <a:srgbClr val="000000"/>
                </a:solidFill>
                <a:ea typeface="Inter Bold" pitchFamily="34" charset="-122"/>
                <a:cs typeface="Inter Bold" pitchFamily="34" charset="-120"/>
              </a:rPr>
              <a:t>Central Processing Unit (CPU)?</a:t>
            </a:r>
            <a:endParaRPr lang="en-US" sz="4800" dirty="0"/>
          </a:p>
        </p:txBody>
      </p:sp>
      <p:sp>
        <p:nvSpPr>
          <p:cNvPr id="4" name="Text 1"/>
          <p:cNvSpPr/>
          <p:nvPr/>
        </p:nvSpPr>
        <p:spPr>
          <a:xfrm>
            <a:off x="6280190" y="3941802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400" kern="0" spc="-36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The </a:t>
            </a:r>
            <a:r>
              <a:rPr lang="en-US" sz="2400" b="1" kern="0" spc="-36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Central Processing Unit (CPU)</a:t>
            </a:r>
            <a:r>
              <a:rPr lang="en-US" sz="2400" kern="0" spc="-36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 </a:t>
            </a:r>
            <a:r>
              <a:rPr lang="en-US" sz="2400" kern="0" spc="-36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is the </a:t>
            </a:r>
            <a:r>
              <a:rPr lang="en-US" sz="2400" b="1" kern="0" spc="-36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brain</a:t>
            </a:r>
            <a:r>
              <a:rPr lang="en-US" sz="2400" kern="0" spc="-36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 of the computer. It is one of the most important parts because it does all the </a:t>
            </a:r>
            <a:r>
              <a:rPr lang="en-US" sz="2400" b="1" kern="0" spc="-36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thinking</a:t>
            </a:r>
            <a:r>
              <a:rPr lang="en-US" sz="2400" kern="0" spc="-36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 and </a:t>
            </a:r>
            <a:r>
              <a:rPr lang="en-US" sz="2400" b="1" kern="0" spc="-36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processing</a:t>
            </a:r>
            <a:r>
              <a:rPr lang="en-US" sz="2400" kern="0" spc="-36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 for the computer. Without a CPU, the computer cannot perform any tasks.</a:t>
            </a:r>
            <a:endParaRPr lang="en-US" sz="2400" dirty="0"/>
          </a:p>
        </p:txBody>
      </p:sp>
      <p:sp>
        <p:nvSpPr>
          <p:cNvPr id="5" name="Shape 2"/>
          <p:cNvSpPr/>
          <p:nvPr/>
        </p:nvSpPr>
        <p:spPr>
          <a:xfrm>
            <a:off x="6280190" y="5665470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7810" y="5673090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756440" y="5648563"/>
            <a:ext cx="1967270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3200" b="1" kern="0" spc="-36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by Ram N Java</a:t>
            </a:r>
            <a:endParaRPr lang="en-US" sz="3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1723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2711" y="3527227"/>
            <a:ext cx="5766316" cy="6542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50"/>
              </a:lnSpc>
              <a:buNone/>
            </a:pPr>
            <a:r>
              <a:rPr lang="en-US" sz="5400" b="1" kern="0" spc="-124" dirty="0">
                <a:solidFill>
                  <a:srgbClr val="000000"/>
                </a:solidFill>
                <a:ea typeface="Inter Bold" pitchFamily="34" charset="-122"/>
                <a:cs typeface="Inter Bold" pitchFamily="34" charset="-120"/>
              </a:rPr>
              <a:t>What Does the CPU Do?</a:t>
            </a:r>
            <a:endParaRPr lang="en-US" sz="5400" dirty="0"/>
          </a:p>
        </p:txBody>
      </p:sp>
      <p:sp>
        <p:nvSpPr>
          <p:cNvPr id="4" name="Shape 1"/>
          <p:cNvSpPr/>
          <p:nvPr/>
        </p:nvSpPr>
        <p:spPr>
          <a:xfrm>
            <a:off x="732711" y="4730948"/>
            <a:ext cx="471011" cy="471011"/>
          </a:xfrm>
          <a:prstGeom prst="roundRect">
            <a:avLst>
              <a:gd name="adj" fmla="val 18670"/>
            </a:avLst>
          </a:prstGeom>
          <a:solidFill>
            <a:srgbClr val="204C8E"/>
          </a:solidFill>
          <a:ln w="7620">
            <a:solidFill>
              <a:srgbClr val="3965A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05232" y="4809411"/>
            <a:ext cx="125968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800" b="1" kern="0" spc="-74" dirty="0">
                <a:solidFill>
                  <a:srgbClr val="FFFFFF"/>
                </a:solidFill>
                <a:ea typeface="Inter Bold" pitchFamily="34" charset="-122"/>
                <a:cs typeface="Inter Bold" pitchFamily="34" charset="-120"/>
              </a:rPr>
              <a:t>1</a:t>
            </a:r>
            <a:endParaRPr lang="en-US" sz="2800" dirty="0"/>
          </a:p>
        </p:txBody>
      </p:sp>
      <p:sp>
        <p:nvSpPr>
          <p:cNvPr id="6" name="Text 3"/>
          <p:cNvSpPr/>
          <p:nvPr/>
        </p:nvSpPr>
        <p:spPr>
          <a:xfrm>
            <a:off x="1413034" y="4730948"/>
            <a:ext cx="2762726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800" b="1" kern="0" spc="-62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Processes Instructions</a:t>
            </a:r>
            <a:endParaRPr lang="en-US" sz="2800" dirty="0"/>
          </a:p>
        </p:txBody>
      </p:sp>
      <p:sp>
        <p:nvSpPr>
          <p:cNvPr id="7" name="Text 4"/>
          <p:cNvSpPr/>
          <p:nvPr/>
        </p:nvSpPr>
        <p:spPr>
          <a:xfrm>
            <a:off x="1413034" y="5183624"/>
            <a:ext cx="3777734" cy="10051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400" kern="0" spc="-33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The CPU follows instructions from </a:t>
            </a:r>
            <a:r>
              <a:rPr lang="en-US" sz="2400" b="1" kern="0" spc="-33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programs</a:t>
            </a:r>
            <a:r>
              <a:rPr lang="en-US" sz="2400" kern="0" spc="-33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 and the </a:t>
            </a:r>
            <a:r>
              <a:rPr lang="en-US" sz="2400" b="1" kern="0" spc="-33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operating system</a:t>
            </a:r>
            <a:r>
              <a:rPr lang="en-US" sz="2400" kern="0" spc="-33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 </a:t>
            </a:r>
            <a:r>
              <a:rPr lang="en-US" sz="2400" kern="0" spc="-33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(like Windows or macOS).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1413034" y="6688336"/>
            <a:ext cx="3568422" cy="10051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400" kern="0" spc="-33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Example: When you open a browser or play a game, the CPU processes the instructions to make it work.</a:t>
            </a:r>
            <a:endParaRPr lang="en-US" sz="2400" dirty="0"/>
          </a:p>
        </p:txBody>
      </p:sp>
      <p:sp>
        <p:nvSpPr>
          <p:cNvPr id="9" name="Shape 6"/>
          <p:cNvSpPr/>
          <p:nvPr/>
        </p:nvSpPr>
        <p:spPr>
          <a:xfrm>
            <a:off x="5190768" y="4730948"/>
            <a:ext cx="471011" cy="471011"/>
          </a:xfrm>
          <a:prstGeom prst="roundRect">
            <a:avLst>
              <a:gd name="adj" fmla="val 18670"/>
            </a:avLst>
          </a:prstGeom>
          <a:solidFill>
            <a:srgbClr val="204C8E"/>
          </a:solidFill>
          <a:ln w="7620">
            <a:solidFill>
              <a:srgbClr val="3965A7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5332095" y="4809411"/>
            <a:ext cx="188238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800" b="1" kern="0" spc="-74" dirty="0">
                <a:solidFill>
                  <a:srgbClr val="FFFFFF"/>
                </a:solidFill>
                <a:ea typeface="Inter Bold" pitchFamily="34" charset="-122"/>
                <a:cs typeface="Inter Bold" pitchFamily="34" charset="-120"/>
              </a:rPr>
              <a:t>2</a:t>
            </a:r>
            <a:endParaRPr lang="en-US" sz="2800" dirty="0"/>
          </a:p>
        </p:txBody>
      </p:sp>
      <p:sp>
        <p:nvSpPr>
          <p:cNvPr id="11" name="Text 8"/>
          <p:cNvSpPr/>
          <p:nvPr/>
        </p:nvSpPr>
        <p:spPr>
          <a:xfrm>
            <a:off x="5871091" y="4730948"/>
            <a:ext cx="2676644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800" b="1" kern="0" spc="-62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Performs Calculations</a:t>
            </a:r>
            <a:endParaRPr lang="en-US" sz="2800" dirty="0"/>
          </a:p>
        </p:txBody>
      </p:sp>
      <p:sp>
        <p:nvSpPr>
          <p:cNvPr id="12" name="Text 9"/>
          <p:cNvSpPr/>
          <p:nvPr/>
        </p:nvSpPr>
        <p:spPr>
          <a:xfrm>
            <a:off x="5871091" y="5183624"/>
            <a:ext cx="3568422" cy="10051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400" kern="0" spc="-33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The CPU does all the </a:t>
            </a:r>
            <a:r>
              <a:rPr lang="en-US" sz="2400" b="1" kern="0" spc="-33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math</a:t>
            </a:r>
            <a:r>
              <a:rPr lang="en-US" sz="2400" kern="0" spc="-33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 and </a:t>
            </a:r>
            <a:r>
              <a:rPr lang="en-US" sz="2400" b="1" kern="0" spc="-33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logical operations</a:t>
            </a:r>
            <a:r>
              <a:rPr lang="en-US" sz="2400" kern="0" spc="-33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 </a:t>
            </a:r>
            <a:r>
              <a:rPr lang="en-US" sz="2400" kern="0" spc="-33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needed to run programs.</a:t>
            </a:r>
            <a:endParaRPr lang="en-US" sz="2400" dirty="0"/>
          </a:p>
        </p:txBody>
      </p:sp>
      <p:sp>
        <p:nvSpPr>
          <p:cNvPr id="13" name="Text 10"/>
          <p:cNvSpPr/>
          <p:nvPr/>
        </p:nvSpPr>
        <p:spPr>
          <a:xfrm>
            <a:off x="5871091" y="6314361"/>
            <a:ext cx="3568422" cy="10051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400" kern="0" spc="-33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Example: If you add numbers in a spreadsheet, the CPU does the calculations.</a:t>
            </a:r>
            <a:endParaRPr lang="en-US" sz="2400" dirty="0"/>
          </a:p>
        </p:txBody>
      </p:sp>
      <p:sp>
        <p:nvSpPr>
          <p:cNvPr id="14" name="Shape 11"/>
          <p:cNvSpPr/>
          <p:nvPr/>
        </p:nvSpPr>
        <p:spPr>
          <a:xfrm>
            <a:off x="9648825" y="4730948"/>
            <a:ext cx="471011" cy="471011"/>
          </a:xfrm>
          <a:prstGeom prst="roundRect">
            <a:avLst>
              <a:gd name="adj" fmla="val 18670"/>
            </a:avLst>
          </a:prstGeom>
          <a:solidFill>
            <a:srgbClr val="204C8E"/>
          </a:solidFill>
          <a:ln w="7620">
            <a:solidFill>
              <a:srgbClr val="3965A7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9787652" y="4809411"/>
            <a:ext cx="193358" cy="3140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800" b="1" kern="0" spc="-74" dirty="0">
                <a:solidFill>
                  <a:srgbClr val="FFFFFF"/>
                </a:solidFill>
                <a:ea typeface="Inter Bold" pitchFamily="34" charset="-122"/>
                <a:cs typeface="Inter Bold" pitchFamily="34" charset="-120"/>
              </a:rPr>
              <a:t>3</a:t>
            </a:r>
            <a:endParaRPr lang="en-US" sz="2800" dirty="0"/>
          </a:p>
        </p:txBody>
      </p:sp>
      <p:sp>
        <p:nvSpPr>
          <p:cNvPr id="16" name="Text 13"/>
          <p:cNvSpPr/>
          <p:nvPr/>
        </p:nvSpPr>
        <p:spPr>
          <a:xfrm>
            <a:off x="10329148" y="4730948"/>
            <a:ext cx="2617232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800" b="1" kern="0" spc="-62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Manages</a:t>
            </a:r>
            <a:r>
              <a:rPr lang="en-US" sz="3200" b="1" kern="0" spc="-62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 Data</a:t>
            </a:r>
            <a:endParaRPr lang="en-US" sz="3200" dirty="0"/>
          </a:p>
        </p:txBody>
      </p:sp>
      <p:sp>
        <p:nvSpPr>
          <p:cNvPr id="17" name="Text 14"/>
          <p:cNvSpPr/>
          <p:nvPr/>
        </p:nvSpPr>
        <p:spPr>
          <a:xfrm>
            <a:off x="10329148" y="5183624"/>
            <a:ext cx="3869452" cy="10051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400" kern="0" spc="-33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The CPU moves data between different parts of the computer, like </a:t>
            </a:r>
            <a:r>
              <a:rPr lang="en-US" sz="2400" b="1" kern="0" spc="-33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RAM</a:t>
            </a:r>
            <a:r>
              <a:rPr lang="en-US" sz="2400" kern="0" spc="-33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 and </a:t>
            </a:r>
            <a:r>
              <a:rPr lang="en-US" sz="2400" b="1" kern="0" spc="-33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storage</a:t>
            </a:r>
            <a:r>
              <a:rPr lang="en-US" sz="2400" kern="0" spc="-33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.</a:t>
            </a:r>
            <a:endParaRPr lang="en-US" sz="2400" dirty="0"/>
          </a:p>
        </p:txBody>
      </p:sp>
      <p:sp>
        <p:nvSpPr>
          <p:cNvPr id="18" name="Text 15"/>
          <p:cNvSpPr/>
          <p:nvPr/>
        </p:nvSpPr>
        <p:spPr>
          <a:xfrm>
            <a:off x="10329148" y="6487597"/>
            <a:ext cx="3869452" cy="10051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400" kern="0" spc="-33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Example: When you save a file, the CPU sends the data to the storage drive.</a:t>
            </a:r>
            <a:endParaRPr lang="en-US" sz="2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6760" y="586740"/>
            <a:ext cx="6318290" cy="6668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250"/>
              </a:lnSpc>
              <a:buNone/>
            </a:pPr>
            <a:r>
              <a:rPr lang="en-US" sz="4400" b="1" kern="0" spc="-126" dirty="0">
                <a:solidFill>
                  <a:srgbClr val="000000"/>
                </a:solidFill>
                <a:ea typeface="Inter Bold" pitchFamily="34" charset="-122"/>
                <a:cs typeface="Inter Bold" pitchFamily="34" charset="-120"/>
              </a:rPr>
              <a:t>How Does the CPU Work?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760" y="1680329"/>
            <a:ext cx="6568440" cy="85355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60120" y="2853928"/>
            <a:ext cx="2667357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3200" b="1" kern="0" spc="-63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Fetch</a:t>
            </a:r>
            <a:endParaRPr lang="en-US" sz="3200" dirty="0"/>
          </a:p>
        </p:txBody>
      </p:sp>
      <p:sp>
        <p:nvSpPr>
          <p:cNvPr id="5" name="Text 2"/>
          <p:cNvSpPr/>
          <p:nvPr/>
        </p:nvSpPr>
        <p:spPr>
          <a:xfrm>
            <a:off x="960120" y="3315295"/>
            <a:ext cx="6141720" cy="6827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400" kern="0" spc="-34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The CPU </a:t>
            </a:r>
            <a:r>
              <a:rPr lang="en-US" sz="2400" b="1" kern="0" spc="-34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fetches</a:t>
            </a:r>
            <a:r>
              <a:rPr lang="en-US" sz="2400" kern="0" spc="-34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 instructions from the </a:t>
            </a:r>
            <a:br>
              <a:rPr lang="en-US" sz="2400" kern="0" spc="-34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</a:br>
            <a:r>
              <a:rPr lang="en-US" sz="2400" kern="0" spc="-34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computer's memory (RAM).</a:t>
            </a:r>
            <a:endParaRPr lang="en-US" sz="24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1680329"/>
            <a:ext cx="6568440" cy="85355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528560" y="2853928"/>
            <a:ext cx="2667357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3200" b="1" kern="0" spc="-63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Decode</a:t>
            </a:r>
            <a:endParaRPr lang="en-US" sz="3200" dirty="0"/>
          </a:p>
        </p:txBody>
      </p:sp>
      <p:sp>
        <p:nvSpPr>
          <p:cNvPr id="8" name="Text 4"/>
          <p:cNvSpPr/>
          <p:nvPr/>
        </p:nvSpPr>
        <p:spPr>
          <a:xfrm>
            <a:off x="7528560" y="3315295"/>
            <a:ext cx="6141720" cy="6827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400" kern="0" spc="-34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It </a:t>
            </a:r>
            <a:r>
              <a:rPr lang="en-US" sz="2400" b="1" kern="0" spc="-34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decodes</a:t>
            </a:r>
            <a:r>
              <a:rPr lang="en-US" sz="2400" kern="0" spc="-34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 the instructions to understand </a:t>
            </a:r>
          </a:p>
          <a:p>
            <a:pPr marL="0" indent="0" algn="l">
              <a:lnSpc>
                <a:spcPts val="2650"/>
              </a:lnSpc>
              <a:buNone/>
            </a:pPr>
            <a:r>
              <a:rPr lang="en-US" sz="2400" kern="0" spc="-34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what needs to be done.</a:t>
            </a:r>
            <a:endParaRPr lang="en-US" sz="24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6760" y="4531400"/>
            <a:ext cx="6568440" cy="853559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60120" y="5704999"/>
            <a:ext cx="2667357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3200" b="1" kern="0" spc="-63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Execute</a:t>
            </a:r>
            <a:endParaRPr lang="en-US" sz="3200" dirty="0"/>
          </a:p>
        </p:txBody>
      </p:sp>
      <p:sp>
        <p:nvSpPr>
          <p:cNvPr id="11" name="Text 6"/>
          <p:cNvSpPr/>
          <p:nvPr/>
        </p:nvSpPr>
        <p:spPr>
          <a:xfrm>
            <a:off x="960120" y="6166366"/>
            <a:ext cx="6141720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400" kern="0" spc="-34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It </a:t>
            </a:r>
            <a:r>
              <a:rPr lang="en-US" sz="2400" b="1" kern="0" spc="-34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executes</a:t>
            </a:r>
            <a:r>
              <a:rPr lang="en-US" sz="2400" kern="0" spc="-34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 the instructions by performing the </a:t>
            </a:r>
          </a:p>
          <a:p>
            <a:pPr marL="0" indent="0" algn="l">
              <a:lnSpc>
                <a:spcPts val="2650"/>
              </a:lnSpc>
              <a:buNone/>
            </a:pPr>
            <a:r>
              <a:rPr lang="en-US" sz="2400" kern="0" spc="-34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required tasks.</a:t>
            </a:r>
            <a:endParaRPr lang="en-US" sz="24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5200" y="4531400"/>
            <a:ext cx="6568440" cy="853559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528560" y="5704999"/>
            <a:ext cx="2667357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3200" b="1" kern="0" spc="-63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Store</a:t>
            </a:r>
            <a:endParaRPr lang="en-US" sz="3200" dirty="0"/>
          </a:p>
        </p:txBody>
      </p:sp>
      <p:sp>
        <p:nvSpPr>
          <p:cNvPr id="14" name="Text 8"/>
          <p:cNvSpPr/>
          <p:nvPr/>
        </p:nvSpPr>
        <p:spPr>
          <a:xfrm>
            <a:off x="7528560" y="6166366"/>
            <a:ext cx="6141720" cy="6827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400" kern="0" spc="-34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Finally, it </a:t>
            </a:r>
            <a:r>
              <a:rPr lang="en-US" sz="2400" b="1" kern="0" spc="-34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stores</a:t>
            </a:r>
            <a:r>
              <a:rPr lang="en-US" sz="2400" kern="0" spc="-34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 the results back in memory or sends them to an output device (like the monitor).</a:t>
            </a:r>
            <a:endParaRPr lang="en-US" sz="2400" dirty="0"/>
          </a:p>
        </p:txBody>
      </p:sp>
      <p:sp>
        <p:nvSpPr>
          <p:cNvPr id="15" name="Text 9"/>
          <p:cNvSpPr/>
          <p:nvPr/>
        </p:nvSpPr>
        <p:spPr>
          <a:xfrm>
            <a:off x="746760" y="7302460"/>
            <a:ext cx="13136880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400" kern="0" spc="-34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This process happens </a:t>
            </a:r>
            <a:r>
              <a:rPr lang="en-US" sz="2400" b="1" kern="0" spc="-34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billions of times per second</a:t>
            </a:r>
            <a:r>
              <a:rPr lang="en-US" sz="2400" kern="0" spc="-34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, making the CPU incredibly fast and efficient.</a:t>
            </a:r>
            <a:endParaRPr lang="en-US" sz="2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8880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0812" y="3402568"/>
            <a:ext cx="5665827" cy="697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800" b="1" kern="0" spc="-132" dirty="0">
                <a:solidFill>
                  <a:srgbClr val="000000"/>
                </a:solidFill>
                <a:ea typeface="Inter Bold" pitchFamily="34" charset="-122"/>
                <a:cs typeface="Inter Bold" pitchFamily="34" charset="-120"/>
              </a:rPr>
              <a:t>Key Features of a CPU</a:t>
            </a:r>
            <a:endParaRPr lang="en-US" sz="4800" dirty="0"/>
          </a:p>
        </p:txBody>
      </p:sp>
      <p:sp>
        <p:nvSpPr>
          <p:cNvPr id="4" name="Text 1"/>
          <p:cNvSpPr/>
          <p:nvPr/>
        </p:nvSpPr>
        <p:spPr>
          <a:xfrm>
            <a:off x="780812" y="4657368"/>
            <a:ext cx="2788801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3200" b="1" kern="0" spc="-66" dirty="0">
                <a:solidFill>
                  <a:srgbClr val="000000"/>
                </a:solidFill>
                <a:ea typeface="Inter Bold" pitchFamily="34" charset="-122"/>
                <a:cs typeface="Inter Bold" pitchFamily="34" charset="-120"/>
              </a:rPr>
              <a:t>Cores</a:t>
            </a:r>
            <a:endParaRPr lang="en-US" sz="3200" dirty="0"/>
          </a:p>
        </p:txBody>
      </p:sp>
      <p:sp>
        <p:nvSpPr>
          <p:cNvPr id="5" name="Text 2"/>
          <p:cNvSpPr/>
          <p:nvPr/>
        </p:nvSpPr>
        <p:spPr>
          <a:xfrm>
            <a:off x="780812" y="5228868"/>
            <a:ext cx="6262211" cy="7138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400" kern="0" spc="-35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Modern CPUs have multiple </a:t>
            </a:r>
            <a:r>
              <a:rPr lang="en-US" sz="2400" b="1" kern="0" spc="-35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cores</a:t>
            </a:r>
            <a:r>
              <a:rPr lang="en-US" sz="2400" kern="0" spc="-35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 (like having multiple brains).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780812" y="6143506"/>
            <a:ext cx="6262211" cy="7138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400" kern="0" spc="-35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Example: A </a:t>
            </a:r>
            <a:r>
              <a:rPr lang="en-US" sz="2400" b="1" kern="0" spc="-35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dual-core CPU</a:t>
            </a:r>
            <a:r>
              <a:rPr lang="en-US" sz="2400" kern="0" spc="-35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 </a:t>
            </a:r>
            <a:r>
              <a:rPr lang="en-US" sz="2400" kern="0" spc="-35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has 2 cores, a </a:t>
            </a:r>
            <a:br>
              <a:rPr lang="en-US" sz="2400" kern="0" spc="-35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</a:br>
            <a:r>
              <a:rPr lang="en-US" sz="2400" b="1" kern="0" spc="-35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quad-core CPU</a:t>
            </a:r>
            <a:r>
              <a:rPr lang="en-US" sz="2400" kern="0" spc="-35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 has 4 cores, and so on.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780812" y="7058144"/>
            <a:ext cx="6262211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400" kern="0" spc="-35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More cores allow the CPU to handle </a:t>
            </a:r>
          </a:p>
          <a:p>
            <a:pPr marL="0" indent="0">
              <a:lnSpc>
                <a:spcPts val="2800"/>
              </a:lnSpc>
              <a:buNone/>
            </a:pPr>
            <a:r>
              <a:rPr lang="en-US" sz="2400" b="1" kern="0" spc="-35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multiple tasks at once</a:t>
            </a:r>
            <a:r>
              <a:rPr lang="en-US" sz="2400" kern="0" spc="-35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.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7594997" y="4657368"/>
            <a:ext cx="2788801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3200" b="1" kern="0" spc="-66" dirty="0">
                <a:solidFill>
                  <a:srgbClr val="000000"/>
                </a:solidFill>
                <a:ea typeface="Inter Bold" pitchFamily="34" charset="-122"/>
                <a:cs typeface="Inter Bold" pitchFamily="34" charset="-120"/>
              </a:rPr>
              <a:t>Clock Speed</a:t>
            </a:r>
            <a:endParaRPr lang="en-US" sz="3200" dirty="0"/>
          </a:p>
        </p:txBody>
      </p:sp>
      <p:sp>
        <p:nvSpPr>
          <p:cNvPr id="9" name="Text 6"/>
          <p:cNvSpPr/>
          <p:nvPr/>
        </p:nvSpPr>
        <p:spPr>
          <a:xfrm>
            <a:off x="7594997" y="5228868"/>
            <a:ext cx="6262211" cy="7138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400" kern="0" spc="-35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Measured in </a:t>
            </a:r>
            <a:r>
              <a:rPr lang="en-US" sz="2400" b="1" kern="0" spc="-35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gigahertz (GHz)</a:t>
            </a:r>
            <a:r>
              <a:rPr lang="en-US" sz="2400" kern="0" spc="-35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, </a:t>
            </a:r>
            <a:r>
              <a:rPr lang="en-US" sz="2400" kern="0" spc="-35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this tells you how fast the CPU can process instructions.</a:t>
            </a:r>
            <a:endParaRPr lang="en-US" sz="2400" dirty="0"/>
          </a:p>
        </p:txBody>
      </p:sp>
      <p:sp>
        <p:nvSpPr>
          <p:cNvPr id="10" name="Text 7"/>
          <p:cNvSpPr/>
          <p:nvPr/>
        </p:nvSpPr>
        <p:spPr>
          <a:xfrm>
            <a:off x="7594997" y="6143506"/>
            <a:ext cx="6262211" cy="7138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400" kern="0" spc="-35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Example: A CPU with a clock speed of 3.5 GHz is faster than one with 2.0 GHz.</a:t>
            </a:r>
            <a:endParaRPr lang="en-US" sz="2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92781"/>
            <a:ext cx="724019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800" b="1" kern="0" spc="-134" dirty="0">
                <a:solidFill>
                  <a:srgbClr val="000000"/>
                </a:solidFill>
                <a:ea typeface="Inter Bold" pitchFamily="34" charset="-122"/>
                <a:cs typeface="Inter Bold" pitchFamily="34" charset="-120"/>
              </a:rPr>
              <a:t>More Key Features of a CPU</a:t>
            </a:r>
            <a:endParaRPr lang="en-US" sz="4800" dirty="0"/>
          </a:p>
        </p:txBody>
      </p:sp>
      <p:sp>
        <p:nvSpPr>
          <p:cNvPr id="4" name="Shape 1"/>
          <p:cNvSpPr/>
          <p:nvPr/>
        </p:nvSpPr>
        <p:spPr>
          <a:xfrm>
            <a:off x="6280190" y="2341721"/>
            <a:ext cx="7778710" cy="1821180"/>
          </a:xfrm>
          <a:prstGeom prst="roundRect">
            <a:avLst>
              <a:gd name="adj" fmla="val 5231"/>
            </a:avLst>
          </a:prstGeom>
          <a:solidFill>
            <a:srgbClr val="204C8E"/>
          </a:solidFill>
          <a:ln w="7620">
            <a:solidFill>
              <a:srgbClr val="3965A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257615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3200" b="1" kern="0" spc="-67" dirty="0">
                <a:solidFill>
                  <a:srgbClr val="FFFFFF"/>
                </a:solidFill>
                <a:ea typeface="Inter Bold" pitchFamily="34" charset="-122"/>
                <a:cs typeface="Inter Bold" pitchFamily="34" charset="-120"/>
              </a:rPr>
              <a:t>Cache</a:t>
            </a:r>
            <a:endParaRPr lang="en-US" sz="3200" dirty="0"/>
          </a:p>
        </p:txBody>
      </p:sp>
      <p:sp>
        <p:nvSpPr>
          <p:cNvPr id="6" name="Text 3"/>
          <p:cNvSpPr/>
          <p:nvPr/>
        </p:nvSpPr>
        <p:spPr>
          <a:xfrm>
            <a:off x="6514624" y="3066574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400" kern="0" spc="-36" dirty="0">
                <a:solidFill>
                  <a:srgbClr val="FFFFFF"/>
                </a:solidFill>
                <a:ea typeface="Inter" pitchFamily="34" charset="-122"/>
                <a:cs typeface="Inter" pitchFamily="34" charset="-120"/>
              </a:rPr>
              <a:t>A small amount of </a:t>
            </a:r>
            <a:r>
              <a:rPr lang="en-US" sz="2400" b="1" kern="0" spc="-36" dirty="0">
                <a:solidFill>
                  <a:srgbClr val="FFFFFF"/>
                </a:solidFill>
                <a:ea typeface="Inter" pitchFamily="34" charset="-122"/>
                <a:cs typeface="Inter" pitchFamily="34" charset="-120"/>
              </a:rPr>
              <a:t>super-fast memory</a:t>
            </a:r>
            <a:r>
              <a:rPr lang="en-US" sz="2400" kern="0" spc="-36" dirty="0">
                <a:solidFill>
                  <a:srgbClr val="FFFFFF"/>
                </a:solidFill>
                <a:ea typeface="Inter" pitchFamily="34" charset="-122"/>
                <a:cs typeface="Inter" pitchFamily="34" charset="-120"/>
              </a:rPr>
              <a:t> inside the CPU.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6514624" y="3565565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400" kern="0" spc="-36" dirty="0">
                <a:solidFill>
                  <a:srgbClr val="FFFFFF"/>
                </a:solidFill>
                <a:ea typeface="Inter" pitchFamily="34" charset="-122"/>
                <a:cs typeface="Inter" pitchFamily="34" charset="-120"/>
              </a:rPr>
              <a:t>It stores frequently used data so the CPU can access it quickly.</a:t>
            </a:r>
            <a:endParaRPr lang="en-US" sz="2400" dirty="0"/>
          </a:p>
        </p:txBody>
      </p:sp>
      <p:sp>
        <p:nvSpPr>
          <p:cNvPr id="8" name="Shape 5"/>
          <p:cNvSpPr/>
          <p:nvPr/>
        </p:nvSpPr>
        <p:spPr>
          <a:xfrm>
            <a:off x="6280190" y="4389715"/>
            <a:ext cx="7778710" cy="2546985"/>
          </a:xfrm>
          <a:prstGeom prst="roundRect">
            <a:avLst>
              <a:gd name="adj" fmla="val 3740"/>
            </a:avLst>
          </a:prstGeom>
          <a:solidFill>
            <a:srgbClr val="204C8E"/>
          </a:solidFill>
          <a:ln w="7620">
            <a:solidFill>
              <a:srgbClr val="3965A7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514624" y="46241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3200" b="1" kern="0" spc="-67" dirty="0">
                <a:solidFill>
                  <a:srgbClr val="FFFFFF"/>
                </a:solidFill>
                <a:ea typeface="Inter Bold" pitchFamily="34" charset="-122"/>
                <a:cs typeface="Inter Bold" pitchFamily="34" charset="-120"/>
              </a:rPr>
              <a:t>Threads</a:t>
            </a:r>
            <a:endParaRPr lang="en-US" sz="3200" dirty="0"/>
          </a:p>
        </p:txBody>
      </p:sp>
      <p:sp>
        <p:nvSpPr>
          <p:cNvPr id="10" name="Text 7"/>
          <p:cNvSpPr/>
          <p:nvPr/>
        </p:nvSpPr>
        <p:spPr>
          <a:xfrm>
            <a:off x="6514624" y="5114568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400" kern="0" spc="-36" dirty="0">
                <a:solidFill>
                  <a:srgbClr val="FFFFFF"/>
                </a:solidFill>
                <a:ea typeface="Inter" pitchFamily="34" charset="-122"/>
                <a:cs typeface="Inter" pitchFamily="34" charset="-120"/>
              </a:rPr>
              <a:t>Some CPUs support </a:t>
            </a:r>
            <a:r>
              <a:rPr lang="en-US" sz="2400" b="1" kern="0" spc="-36" dirty="0">
                <a:solidFill>
                  <a:srgbClr val="FFFFFF"/>
                </a:solidFill>
                <a:ea typeface="Inter" pitchFamily="34" charset="-122"/>
                <a:cs typeface="Inter" pitchFamily="34" charset="-120"/>
              </a:rPr>
              <a:t>multithreading</a:t>
            </a:r>
            <a:r>
              <a:rPr lang="en-US" sz="2400" kern="0" spc="-36" dirty="0">
                <a:solidFill>
                  <a:srgbClr val="FFFFFF"/>
                </a:solidFill>
                <a:ea typeface="Inter" pitchFamily="34" charset="-122"/>
                <a:cs typeface="Inter" pitchFamily="34" charset="-120"/>
              </a:rPr>
              <a:t>, which allows each core to handle multiple tasks at once.</a:t>
            </a:r>
            <a:endParaRPr lang="en-US" sz="2400" dirty="0"/>
          </a:p>
        </p:txBody>
      </p:sp>
      <p:sp>
        <p:nvSpPr>
          <p:cNvPr id="11" name="Text 8"/>
          <p:cNvSpPr/>
          <p:nvPr/>
        </p:nvSpPr>
        <p:spPr>
          <a:xfrm>
            <a:off x="6514624" y="5976461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400" kern="0" spc="-36" dirty="0">
                <a:solidFill>
                  <a:srgbClr val="FFFFFF"/>
                </a:solidFill>
                <a:ea typeface="Inter" pitchFamily="34" charset="-122"/>
                <a:cs typeface="Inter" pitchFamily="34" charset="-120"/>
              </a:rPr>
              <a:t>Example: A quad-core CPU with multithreading can handle 8 tasks simultaneously.</a:t>
            </a:r>
            <a:endParaRPr lang="en-US" sz="2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78067"/>
            <a:ext cx="699861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00" b="1" kern="0" spc="-134" dirty="0">
                <a:solidFill>
                  <a:srgbClr val="000000"/>
                </a:solidFill>
                <a:ea typeface="Inter Bold" pitchFamily="34" charset="-122"/>
                <a:cs typeface="Inter Bold" pitchFamily="34" charset="-120"/>
              </a:rPr>
              <a:t>Why is the CPU Important?</a:t>
            </a:r>
            <a:endParaRPr lang="en-US" sz="4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727008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3520797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200" b="1" kern="0" spc="-67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Performance</a:t>
            </a:r>
            <a:endParaRPr lang="en-US" sz="3200" dirty="0"/>
          </a:p>
        </p:txBody>
      </p:sp>
      <p:sp>
        <p:nvSpPr>
          <p:cNvPr id="6" name="Text 2"/>
          <p:cNvSpPr/>
          <p:nvPr/>
        </p:nvSpPr>
        <p:spPr>
          <a:xfrm>
            <a:off x="793790" y="4011216"/>
            <a:ext cx="247011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kern="0" spc="-36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A faster CPU means your computer can run programs more quickly and smoothly.</a:t>
            </a:r>
            <a:endParaRPr lang="en-US" sz="24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25904" y="2727008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3425904" y="3520797"/>
            <a:ext cx="22920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200" b="1" kern="0" spc="-67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Multitasking</a:t>
            </a:r>
            <a:endParaRPr lang="en-US" sz="3200" dirty="0"/>
          </a:p>
        </p:txBody>
      </p:sp>
      <p:sp>
        <p:nvSpPr>
          <p:cNvPr id="9" name="Text 4"/>
          <p:cNvSpPr/>
          <p:nvPr/>
        </p:nvSpPr>
        <p:spPr>
          <a:xfrm>
            <a:off x="3425904" y="4011216"/>
            <a:ext cx="2356882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kern="0" spc="-36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A CPU with more cores and threads can handle multiple tasks at once, like browsing the web while listening to music.</a:t>
            </a:r>
            <a:endParaRPr lang="en-US" sz="24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58138" y="2727008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58138" y="3520797"/>
            <a:ext cx="229195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200" b="1" kern="0" spc="-67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Gaming and Editing</a:t>
            </a:r>
            <a:endParaRPr lang="en-US" sz="3200" dirty="0"/>
          </a:p>
        </p:txBody>
      </p:sp>
      <p:sp>
        <p:nvSpPr>
          <p:cNvPr id="12" name="Text 6"/>
          <p:cNvSpPr/>
          <p:nvPr/>
        </p:nvSpPr>
        <p:spPr>
          <a:xfrm>
            <a:off x="6058138" y="4365546"/>
            <a:ext cx="2641362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kern="0" spc="-36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A powerful CPU is essential for </a:t>
            </a:r>
            <a:r>
              <a:rPr lang="en-US" sz="2400" b="1" kern="0" spc="-36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gaming</a:t>
            </a:r>
            <a:r>
              <a:rPr lang="en-US" sz="2400" kern="0" spc="-36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, </a:t>
            </a:r>
            <a:r>
              <a:rPr lang="en-US" sz="2400" b="1" kern="0" spc="-36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video editing</a:t>
            </a:r>
            <a:r>
              <a:rPr lang="en-US" sz="2400" kern="0" spc="-36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, and other demanding tasks.</a:t>
            </a:r>
            <a:endParaRPr lang="en-US" sz="2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4160163"/>
            <a:ext cx="644413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800" b="1" kern="0" spc="-134" dirty="0">
                <a:solidFill>
                  <a:srgbClr val="000000"/>
                </a:solidFill>
                <a:ea typeface="Inter Bold" pitchFamily="34" charset="-122"/>
                <a:cs typeface="Inter Bold" pitchFamily="34" charset="-120"/>
              </a:rPr>
              <a:t>Examples of CPU Brands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793790" y="54359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3200" b="1" kern="0" spc="-67" dirty="0">
                <a:solidFill>
                  <a:srgbClr val="000000"/>
                </a:solidFill>
                <a:ea typeface="Inter Bold" pitchFamily="34" charset="-122"/>
                <a:cs typeface="Inter Bold" pitchFamily="34" charset="-120"/>
              </a:rPr>
              <a:t>Intel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793790" y="601706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400" kern="0" spc="-36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Popular series: </a:t>
            </a:r>
            <a:r>
              <a:rPr lang="en-US" sz="2400" b="1" kern="0" spc="-36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Core i3</a:t>
            </a:r>
            <a:r>
              <a:rPr lang="en-US" sz="2400" kern="0" spc="-36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, </a:t>
            </a:r>
            <a:r>
              <a:rPr lang="en-US" sz="2400" b="1" kern="0" spc="-36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Core i5</a:t>
            </a:r>
            <a:r>
              <a:rPr lang="en-US" sz="2400" kern="0" spc="-36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, </a:t>
            </a:r>
            <a:r>
              <a:rPr lang="en-US" sz="2400" b="1" kern="0" spc="-36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Core i7</a:t>
            </a:r>
            <a:r>
              <a:rPr lang="en-US" sz="2400" kern="0" spc="-36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, </a:t>
            </a:r>
            <a:r>
              <a:rPr lang="en-US" sz="2400" b="1" kern="0" spc="-36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Core i9</a:t>
            </a:r>
            <a:r>
              <a:rPr lang="en-US" sz="2400" kern="0" spc="-36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.</a:t>
            </a:r>
            <a:endParaRPr lang="en-US" sz="2400" dirty="0"/>
          </a:p>
        </p:txBody>
      </p:sp>
      <p:sp>
        <p:nvSpPr>
          <p:cNvPr id="5" name="Text 3"/>
          <p:cNvSpPr/>
          <p:nvPr/>
        </p:nvSpPr>
        <p:spPr>
          <a:xfrm>
            <a:off x="7599521" y="54359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3200" b="1" kern="0" spc="-67" dirty="0">
                <a:solidFill>
                  <a:srgbClr val="000000"/>
                </a:solidFill>
                <a:ea typeface="Inter Bold" pitchFamily="34" charset="-122"/>
                <a:cs typeface="Inter Bold" pitchFamily="34" charset="-120"/>
              </a:rPr>
              <a:t>AMD</a:t>
            </a:r>
            <a:endParaRPr lang="en-US" sz="3200" dirty="0"/>
          </a:p>
        </p:txBody>
      </p:sp>
      <p:sp>
        <p:nvSpPr>
          <p:cNvPr id="6" name="Text 4"/>
          <p:cNvSpPr/>
          <p:nvPr/>
        </p:nvSpPr>
        <p:spPr>
          <a:xfrm>
            <a:off x="7599521" y="601706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400" kern="0" spc="-36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Popular series: </a:t>
            </a:r>
            <a:r>
              <a:rPr lang="en-US" sz="2400" b="1" kern="0" spc="-36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Ryzen 3</a:t>
            </a:r>
            <a:r>
              <a:rPr lang="en-US" sz="2400" kern="0" spc="-36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, </a:t>
            </a:r>
            <a:r>
              <a:rPr lang="en-US" sz="2400" b="1" kern="0" spc="-36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Ryzen 5</a:t>
            </a:r>
            <a:r>
              <a:rPr lang="en-US" sz="2400" kern="0" spc="-36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, </a:t>
            </a:r>
            <a:r>
              <a:rPr lang="en-US" sz="2400" b="1" kern="0" spc="-36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Ryzen 7</a:t>
            </a:r>
            <a:r>
              <a:rPr lang="en-US" sz="2400" kern="0" spc="-36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, </a:t>
            </a:r>
            <a:r>
              <a:rPr lang="en-US" sz="2400" b="1" kern="0" spc="-36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Ryzen 9</a:t>
            </a:r>
            <a:r>
              <a:rPr lang="en-US" sz="2400" kern="0" spc="-36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.</a:t>
            </a:r>
            <a:endParaRPr lang="en-US" sz="2400" dirty="0">
              <a:solidFill>
                <a:srgbClr val="FF0000"/>
              </a:solidFill>
            </a:endParaRPr>
          </a:p>
        </p:txBody>
      </p:sp>
      <p:pic>
        <p:nvPicPr>
          <p:cNvPr id="7" name="Image 0" descr="preencoded.png">
            <a:extLst>
              <a:ext uri="{FF2B5EF4-FFF2-40B4-BE49-F238E27FC236}">
                <a16:creationId xmlns:a16="http://schemas.microsoft.com/office/drawing/2014/main" id="{EA54E35C-B6FA-2CCE-FFC0-4547B84488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8880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1842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6000" b="1" kern="0" spc="-134" dirty="0">
                <a:solidFill>
                  <a:srgbClr val="000000"/>
                </a:solidFill>
                <a:ea typeface="Inter Bold" pitchFamily="34" charset="-122"/>
                <a:cs typeface="Inter Bold" pitchFamily="34" charset="-120"/>
              </a:rPr>
              <a:t>Simple Summary</a:t>
            </a:r>
            <a:endParaRPr lang="en-US" sz="6000" dirty="0"/>
          </a:p>
        </p:txBody>
      </p:sp>
      <p:sp>
        <p:nvSpPr>
          <p:cNvPr id="4" name="Shape 1"/>
          <p:cNvSpPr/>
          <p:nvPr/>
        </p:nvSpPr>
        <p:spPr>
          <a:xfrm>
            <a:off x="793790" y="202251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04C8E"/>
          </a:solidFill>
          <a:ln w="7620">
            <a:solidFill>
              <a:srgbClr val="3965A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80599" y="2107525"/>
            <a:ext cx="136565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3600" b="1" kern="0" spc="-80" dirty="0">
                <a:solidFill>
                  <a:srgbClr val="FFFFFF"/>
                </a:solidFill>
                <a:ea typeface="Inter Bold" pitchFamily="34" charset="-122"/>
                <a:cs typeface="Inter Bold" pitchFamily="34" charset="-120"/>
              </a:rPr>
              <a:t>1</a:t>
            </a:r>
            <a:endParaRPr lang="en-US" sz="3600" dirty="0"/>
          </a:p>
        </p:txBody>
      </p:sp>
      <p:sp>
        <p:nvSpPr>
          <p:cNvPr id="6" name="Text 3"/>
          <p:cNvSpPr/>
          <p:nvPr/>
        </p:nvSpPr>
        <p:spPr>
          <a:xfrm>
            <a:off x="1530906" y="2022515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400" kern="0" spc="-36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The </a:t>
            </a:r>
            <a:r>
              <a:rPr lang="en-US" sz="2400" b="1" kern="0" spc="-36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CPU</a:t>
            </a:r>
            <a:r>
              <a:rPr lang="en-US" sz="2400" kern="0" spc="-36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 is the </a:t>
            </a:r>
            <a:r>
              <a:rPr lang="en-US" sz="2400" b="1" kern="0" spc="-36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brain</a:t>
            </a:r>
            <a:r>
              <a:rPr lang="en-US" sz="2400" kern="0" spc="-36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 of the computer.</a:t>
            </a:r>
            <a:endParaRPr lang="en-US" sz="2400" dirty="0"/>
          </a:p>
        </p:txBody>
      </p:sp>
      <p:sp>
        <p:nvSpPr>
          <p:cNvPr id="7" name="Shape 4"/>
          <p:cNvSpPr/>
          <p:nvPr/>
        </p:nvSpPr>
        <p:spPr>
          <a:xfrm>
            <a:off x="793790" y="326993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04C8E"/>
          </a:solidFill>
          <a:ln w="7620">
            <a:solidFill>
              <a:srgbClr val="3965A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46904" y="3354943"/>
            <a:ext cx="20395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400" b="1" kern="0" spc="-80" dirty="0">
                <a:solidFill>
                  <a:srgbClr val="FFFFFF"/>
                </a:solidFill>
                <a:ea typeface="Inter Bold" pitchFamily="34" charset="-122"/>
                <a:cs typeface="Inter Bold" pitchFamily="34" charset="-120"/>
              </a:rPr>
              <a:t>2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1530906" y="3269933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400" kern="0" spc="-36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It </a:t>
            </a:r>
            <a:r>
              <a:rPr lang="en-US" sz="2400" b="1" kern="0" spc="-36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processes instructions</a:t>
            </a:r>
            <a:r>
              <a:rPr lang="en-US" sz="2400" kern="0" spc="-36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, </a:t>
            </a:r>
            <a:r>
              <a:rPr lang="en-US" sz="2400" b="1" kern="0" spc="-36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performs calculations</a:t>
            </a:r>
            <a:r>
              <a:rPr lang="en-US" sz="2400" kern="0" spc="-36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, and </a:t>
            </a:r>
            <a:r>
              <a:rPr lang="en-US" sz="2400" b="1" kern="0" spc="-36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manages data</a:t>
            </a:r>
            <a:r>
              <a:rPr lang="en-US" sz="2400" kern="0" spc="-36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.</a:t>
            </a:r>
            <a:endParaRPr lang="en-US" sz="2400" dirty="0"/>
          </a:p>
        </p:txBody>
      </p:sp>
      <p:sp>
        <p:nvSpPr>
          <p:cNvPr id="10" name="Shape 7"/>
          <p:cNvSpPr/>
          <p:nvPr/>
        </p:nvSpPr>
        <p:spPr>
          <a:xfrm>
            <a:off x="793790" y="451735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04C8E"/>
          </a:solidFill>
          <a:ln w="7620">
            <a:solidFill>
              <a:srgbClr val="3965A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44166" y="4602361"/>
            <a:ext cx="20943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400" b="1" kern="0" spc="-80" dirty="0">
                <a:solidFill>
                  <a:srgbClr val="FFFFFF"/>
                </a:solidFill>
                <a:ea typeface="Inter Bold" pitchFamily="34" charset="-122"/>
                <a:cs typeface="Inter Bold" pitchFamily="34" charset="-120"/>
              </a:rPr>
              <a:t>3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1530906" y="4517350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400" kern="0" spc="-36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Key features include </a:t>
            </a:r>
            <a:r>
              <a:rPr lang="en-US" sz="2400" b="1" kern="0" spc="-36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cores</a:t>
            </a:r>
            <a:r>
              <a:rPr lang="en-US" sz="2400" kern="0" spc="-36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, </a:t>
            </a:r>
            <a:r>
              <a:rPr lang="en-US" sz="2400" b="1" kern="0" spc="-36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clock speed</a:t>
            </a:r>
            <a:r>
              <a:rPr lang="en-US" sz="2400" kern="0" spc="-36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, </a:t>
            </a:r>
            <a:r>
              <a:rPr lang="en-US" sz="2400" b="1" kern="0" spc="-36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cache</a:t>
            </a:r>
            <a:r>
              <a:rPr lang="en-US" sz="2400" kern="0" spc="-36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, and </a:t>
            </a:r>
            <a:r>
              <a:rPr lang="en-US" sz="2400" b="1" kern="0" spc="-36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threads</a:t>
            </a:r>
            <a:r>
              <a:rPr lang="en-US" sz="2400" kern="0" spc="-36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.</a:t>
            </a:r>
            <a:endParaRPr lang="en-US" sz="2400" dirty="0"/>
          </a:p>
        </p:txBody>
      </p:sp>
      <p:sp>
        <p:nvSpPr>
          <p:cNvPr id="13" name="Shape 10"/>
          <p:cNvSpPr/>
          <p:nvPr/>
        </p:nvSpPr>
        <p:spPr>
          <a:xfrm>
            <a:off x="793790" y="576476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04C8E"/>
          </a:solidFill>
          <a:ln w="7620">
            <a:solidFill>
              <a:srgbClr val="3965A7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38927" y="5849779"/>
            <a:ext cx="21990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400" b="1" kern="0" spc="-80" dirty="0">
                <a:solidFill>
                  <a:srgbClr val="FFFFFF"/>
                </a:solidFill>
                <a:ea typeface="Inter Bold" pitchFamily="34" charset="-122"/>
                <a:cs typeface="Inter Bold" pitchFamily="34" charset="-120"/>
              </a:rPr>
              <a:t>4</a:t>
            </a:r>
            <a:endParaRPr lang="en-US" sz="2400" dirty="0"/>
          </a:p>
        </p:txBody>
      </p:sp>
      <p:sp>
        <p:nvSpPr>
          <p:cNvPr id="15" name="Text 12"/>
          <p:cNvSpPr/>
          <p:nvPr/>
        </p:nvSpPr>
        <p:spPr>
          <a:xfrm>
            <a:off x="1530906" y="5764768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400" kern="0" spc="-36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A faster and more powerful CPU means better </a:t>
            </a:r>
            <a:r>
              <a:rPr lang="en-US" sz="2400" b="1" kern="0" spc="-36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performance</a:t>
            </a:r>
            <a:r>
              <a:rPr lang="en-US" sz="2400" kern="0" spc="-36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 and </a:t>
            </a:r>
            <a:r>
              <a:rPr lang="en-US" sz="2400" b="1" kern="0" spc="-36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multitasking</a:t>
            </a:r>
            <a:r>
              <a:rPr lang="en-US" sz="2400" kern="0" spc="-36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.</a:t>
            </a:r>
            <a:endParaRPr lang="en-US" sz="2400" dirty="0"/>
          </a:p>
        </p:txBody>
      </p:sp>
      <p:sp>
        <p:nvSpPr>
          <p:cNvPr id="16" name="Text 13"/>
          <p:cNvSpPr/>
          <p:nvPr/>
        </p:nvSpPr>
        <p:spPr>
          <a:xfrm>
            <a:off x="793790" y="6785372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400" kern="0" spc="-36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The </a:t>
            </a:r>
            <a:r>
              <a:rPr lang="en-US" sz="2400" b="1" kern="0" spc="-36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CPU</a:t>
            </a:r>
            <a:r>
              <a:rPr lang="en-US" sz="2400" kern="0" spc="-36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 is the heart of your computer, making sure everything runs smoothly.</a:t>
            </a:r>
            <a:endParaRPr lang="en-US" sz="2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579</Words>
  <Application>Microsoft Office PowerPoint</Application>
  <PresentationFormat>Custom</PresentationFormat>
  <Paragraphs>75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Inter</vt:lpstr>
      <vt:lpstr>Inter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Ramesh N</cp:lastModifiedBy>
  <cp:revision>22</cp:revision>
  <dcterms:created xsi:type="dcterms:W3CDTF">2025-02-25T14:24:39Z</dcterms:created>
  <dcterms:modified xsi:type="dcterms:W3CDTF">2025-03-07T08:44:13Z</dcterms:modified>
</cp:coreProperties>
</file>